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Play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552E10A-FF91-4C97-8206-84CAC146C363}">
  <a:tblStyle styleId="{9552E10A-FF91-4C97-8206-84CAC146C363}" styleName="Table_0">
    <a:wholeTbl>
      <a:tcTxStyle b="off" i="off">
        <a:font>
          <a:latin typeface="Aptos"/>
          <a:ea typeface="Aptos"/>
          <a:cs typeface="Aptos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7E9EC"/>
          </a:solidFill>
        </a:fill>
      </a:tcStyle>
    </a:wholeTbl>
    <a:band1H>
      <a:tcTxStyle/>
      <a:tcStyle>
        <a:fill>
          <a:solidFill>
            <a:srgbClr val="CAD1D8"/>
          </a:solidFill>
        </a:fill>
      </a:tcStyle>
    </a:band1H>
    <a:band2H>
      <a:tcTxStyle/>
    </a:band2H>
    <a:band1V>
      <a:tcTxStyle/>
      <a:tcStyle>
        <a:fill>
          <a:solidFill>
            <a:srgbClr val="CAD1D8"/>
          </a:solidFill>
        </a:fill>
      </a:tcStyle>
    </a:band1V>
    <a:band2V>
      <a:tcTxStyle/>
    </a:band2V>
    <a:lastCol>
      <a:tcTxStyle b="on" i="off">
        <a:font>
          <a:latin typeface="Aptos"/>
          <a:ea typeface="Aptos"/>
          <a:cs typeface="Aptos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ptos"/>
          <a:ea typeface="Aptos"/>
          <a:cs typeface="Aptos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font" Target="fonts/Play-bold.fntdata"/><Relationship Id="rId12" Type="http://schemas.openxmlformats.org/officeDocument/2006/relationships/slide" Target="slides/slide7.xml"/><Relationship Id="rId23" Type="http://schemas.openxmlformats.org/officeDocument/2006/relationships/font" Target="fonts/Play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716bdbb0e5_0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3716bdbb0e5_0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3716bdbb0e5_0_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716bdbb0e5_0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3716bdbb0e5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3716bdbb0e5_0_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716bdbb0e5_0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3716bdbb0e5_0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3716bdbb0e5_0_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716bdbb0e5_0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3716bdbb0e5_0_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3716bdbb0e5_0_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716bdbb0e5_0_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3716bdbb0e5_0_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3716bdbb0e5_0_9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716bdbb0e5_0_1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3716bdbb0e5_0_1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3716bdbb0e5_0_10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716bdbb0e5_0_1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3716bdbb0e5_0_1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3716bdbb0e5_0_17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716bdbb0e5_0_1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3716bdbb0e5_0_1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3716bdbb0e5_0_1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716bdbb0e5_0_1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g3716bdbb0e5_0_1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3716bdbb0e5_0_19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716bdbb0e5_0_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g3716bdbb0e5_0_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3716bdbb0e5_0_7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716bdbb0e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3716bdbb0e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3716bdbb0e5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716bdbb0e5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3716bdbb0e5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3716bdbb0e5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716bdbb0e5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3716bdbb0e5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3716bdbb0e5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716bdbb0e5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3716bdbb0e5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3716bdbb0e5_0_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716bdbb0e5_0_1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3716bdbb0e5_0_1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3716bdbb0e5_0_1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716bdbb0e5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3716bdbb0e5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3716bdbb0e5_0_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3" title="첫 화면.jpg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3660" r="3660" t="0"/>
          <a:stretch/>
        </p:blipFill>
        <p:spPr>
          <a:xfrm>
            <a:off x="325241" y="1329636"/>
            <a:ext cx="7552800" cy="5370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3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로그인</a:t>
                      </a: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SCR-LOGIN-001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로그인/구글 로그인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1" name="Google Shape;91;p13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62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외부 로그인 서비스(구글)에 사용자 인증을 요청한다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사용자의 편의 및 서비스 접근성을 높이고자 소셜 로그인만 배치, 추후 가능하면 일반 로그인 기능 추가 예정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92" name="Google Shape;92;p13"/>
          <p:cNvSpPr/>
          <p:nvPr/>
        </p:nvSpPr>
        <p:spPr>
          <a:xfrm>
            <a:off x="1453775" y="435280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2" title="그림검사4.jpg"/>
          <p:cNvPicPr preferRelativeResize="0"/>
          <p:nvPr/>
        </p:nvPicPr>
        <p:blipFill rotWithShape="1">
          <a:blip r:embed="rId3">
            <a:alphaModFix/>
          </a:blip>
          <a:srcRect b="0" l="3664" r="14909" t="48130"/>
          <a:stretch/>
        </p:blipFill>
        <p:spPr>
          <a:xfrm>
            <a:off x="398025" y="1707825"/>
            <a:ext cx="7505775" cy="4239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1" name="Google Shape;181;p22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</a:t>
                      </a: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SCR-DRAW-004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그림검사/검사 결과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2" name="Google Shape;182;p22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925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가장 높은 예측 확률을 제외한 나머지 4개의 페르소나에 대한 예측 확률을 4분할 형태로 시각화하여 제공한다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98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각 페르소나의 이름과 해당 예측 확률을 퍼센트(%)로 명시하여 제공한다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모든 페르소나의 예측 확률을 함께 제공하여 사용자에게 다양한 캐릭터 기반의 체험과 맞춤형 상담 경험을 지원한다. 예측 확률이 높은 순서대로 화면의 좌측 상단, 우측 상단, 좌측 하단, 우측 하단에 시각적으로 배치한다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183" name="Google Shape;183;p22"/>
          <p:cNvSpPr/>
          <p:nvPr/>
        </p:nvSpPr>
        <p:spPr>
          <a:xfrm>
            <a:off x="1471850" y="257682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84" name="Google Shape;184;p22"/>
          <p:cNvSpPr/>
          <p:nvPr/>
        </p:nvSpPr>
        <p:spPr>
          <a:xfrm>
            <a:off x="3634700" y="309660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0" name="Google Shape;190;p23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챗봇</a:t>
                      </a: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SCR-CHAT-001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챗봇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1" name="Google Shape;191;p23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8582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200"/>
                        <a:t>각 페르소나의 성격 및 분위기와 조화를 이루는 배경 이미지를 삽입하여 시각적 몰입감을 높인다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077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200"/>
                        <a:t>페르소나 캐릭터는 사용자 주목도를 높이기 위해 화면 중앙에 시각적으로 배치한다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199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3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200"/>
                        <a:t>챗봇의 가장 최근 답변은 팝업 형태로 텍스트 박스 상단에 표시되며, 캐릭터의 시각적 요소를 살리기 위해 팝업의 불투명도를 조절한다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24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4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SzPts val="1100"/>
                        <a:buNone/>
                      </a:pPr>
                      <a:r>
                        <a:rPr lang="en-US" sz="1200"/>
                        <a:t>사용자가 챗봇과 대화를 입력할 수 있는 텍스트 박스는 화면 하단에 고정되어 배치한다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04267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기본적으로 캐릭터는 화면에 고정되어 있으나, 추후 고도화 과정에서 사용자 반응에 따라 움직이는 반응형 기능을 추가할 예정이다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pic>
        <p:nvPicPr>
          <p:cNvPr id="192" name="Google Shape;192;p23" title="챗봇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29808"/>
            <a:ext cx="7904481" cy="5269654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3"/>
          <p:cNvSpPr/>
          <p:nvPr/>
        </p:nvSpPr>
        <p:spPr>
          <a:xfrm>
            <a:off x="2870000" y="280920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94" name="Google Shape;194;p23"/>
          <p:cNvSpPr/>
          <p:nvPr/>
        </p:nvSpPr>
        <p:spPr>
          <a:xfrm>
            <a:off x="2022275" y="435060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3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95" name="Google Shape;195;p23"/>
          <p:cNvSpPr/>
          <p:nvPr/>
        </p:nvSpPr>
        <p:spPr>
          <a:xfrm>
            <a:off x="1154150" y="559497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4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96" name="Google Shape;196;p23"/>
          <p:cNvSpPr/>
          <p:nvPr/>
        </p:nvSpPr>
        <p:spPr>
          <a:xfrm>
            <a:off x="603725" y="214517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2" name="Google Shape;202;p24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챗봇</a:t>
                      </a: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SCR-CHAT-002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챗봇/채팅 내역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3" name="Google Shape;203;p24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62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우측 상단에 위치한 ‘&lt;’ 버튼을 클릭하면 사이드 탭이 열리도록 구성한다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98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해당 세션 동안 챗봇과 주고받은 채팅 내역이 표시되며, 사용자가 메시지를 입력하면 채팅 내용이 실시간으로 갱신된다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199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3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‘다른 캐릭터와 대화하기’ 버튼을 클릭하면, 사용자가 다른 페르소나를 선택할 수 있는 화면으로 이동한다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200"/>
                        <a:t>페르소나 중심의 시각적 UI가 익숙하지 않은 사용자를 고려하여, 사이드탭을 통해 일반적인 채팅 UI도 함께 제공한다. 사용자가 해당 페이지를 나가면 해당 세션은 종료된다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pic>
        <p:nvPicPr>
          <p:cNvPr id="204" name="Google Shape;204;p24" title="챗봇1 cop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29808"/>
            <a:ext cx="7904481" cy="514625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4"/>
          <p:cNvSpPr/>
          <p:nvPr/>
        </p:nvSpPr>
        <p:spPr>
          <a:xfrm>
            <a:off x="5283575" y="198510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06" name="Google Shape;206;p24"/>
          <p:cNvSpPr/>
          <p:nvPr/>
        </p:nvSpPr>
        <p:spPr>
          <a:xfrm>
            <a:off x="5684375" y="305452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5736350" y="51663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3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3" name="Google Shape;213;p25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챗봇</a:t>
                      </a: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SCR-POPUP-003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챗봇/만족도 조사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4" name="Google Shape;214;p25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62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200"/>
                        <a:t>해당 챗봇에 대한 만족도는 별점(1점~5점) 평가 방식으로 수집한다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98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200"/>
                        <a:t>챗봇 캐릭터에 대한 구체적인 의견은 선택 입력 항목을 통해 수집한다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199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3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‘다른 캐릭터와 대화하기’ 버튼 클릭 시, 다른 페르소나의 정보와 대화 진입이 가능한 페이지로 이동한다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/>
                        <a:t>사용자로부터 수집된 피드백은 프롬프트 설계 및 성능 개선에 활용되며, 챗봇 고도화에 반영된다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pic>
        <p:nvPicPr>
          <p:cNvPr id="215" name="Google Shape;215;p25" title="챗봇1 copy 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29808"/>
            <a:ext cx="7904479" cy="4955738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5"/>
          <p:cNvSpPr/>
          <p:nvPr/>
        </p:nvSpPr>
        <p:spPr>
          <a:xfrm>
            <a:off x="2818950" y="255512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17" name="Google Shape;217;p25"/>
          <p:cNvSpPr/>
          <p:nvPr/>
        </p:nvSpPr>
        <p:spPr>
          <a:xfrm>
            <a:off x="2250250" y="359722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18" name="Google Shape;218;p25"/>
          <p:cNvSpPr/>
          <p:nvPr/>
        </p:nvSpPr>
        <p:spPr>
          <a:xfrm>
            <a:off x="2250250" y="446220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3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6" title="다른 캐릭터와 대화.jpg"/>
          <p:cNvPicPr preferRelativeResize="0"/>
          <p:nvPr/>
        </p:nvPicPr>
        <p:blipFill rotWithShape="1">
          <a:blip r:embed="rId3">
            <a:alphaModFix/>
          </a:blip>
          <a:srcRect b="3605" l="0" r="0" t="0"/>
          <a:stretch/>
        </p:blipFill>
        <p:spPr>
          <a:xfrm>
            <a:off x="1018775" y="1250188"/>
            <a:ext cx="5478469" cy="557072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25" name="Google Shape;225;p26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캐릭터 선택</a:t>
                      </a: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SCR-CHAT-003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/챗봇/캐릭터 선택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26" name="Google Shape;226;p26"/>
          <p:cNvGraphicFramePr/>
          <p:nvPr/>
        </p:nvGraphicFramePr>
        <p:xfrm>
          <a:off x="6791105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69775"/>
                <a:gridCol w="4249750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62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이전 대화로 돌아가는 버튼으로, 직전 세션의 대화를 이어서 진행할 수 있다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029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모든 캐릭터의 이름과 설명이 화면에 5분할 형태로 구성되어 제공된다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754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3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SzPts val="1100"/>
                        <a:buNone/>
                      </a:pPr>
                      <a:r>
                        <a:rPr lang="en-US" sz="1200"/>
                        <a:t>직전 그림검사에서 매칭된 페르소나는 '매칭된 페르소나'라는 문구가 표시된다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90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4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직전에 대화하던 캐릭터에는 ‘대화 중’ 문구가 표시되며, 해당 캐릭터의 대화 시작 버튼은 비활성화된다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10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5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US" sz="1200"/>
                        <a:t>‘{페르소나 이름}와 대화하기’ 버튼을 클릭하면, 해당 페르소나와의 새로운 대화 세션이 시작된다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200"/>
                        <a:t>각 페르소나 옆에는 가장 최근에 실시한 그림검사 결과를 기반으로 예측된 매칭 확률을 제공한다. 이를 통해 사용자에게 다양한 캐릭터 체험과 맞춤형 상담 경험을 지원한다. 페르소나 목록은 이름순으로 정렬된다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227" name="Google Shape;227;p26"/>
          <p:cNvSpPr/>
          <p:nvPr/>
        </p:nvSpPr>
        <p:spPr>
          <a:xfrm>
            <a:off x="1684800" y="143737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28" name="Google Shape;228;p26"/>
          <p:cNvSpPr/>
          <p:nvPr/>
        </p:nvSpPr>
        <p:spPr>
          <a:xfrm>
            <a:off x="4915725" y="1858287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29" name="Google Shape;229;p26"/>
          <p:cNvSpPr/>
          <p:nvPr/>
        </p:nvSpPr>
        <p:spPr>
          <a:xfrm>
            <a:off x="4114650" y="30713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3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30" name="Google Shape;230;p26"/>
          <p:cNvSpPr/>
          <p:nvPr/>
        </p:nvSpPr>
        <p:spPr>
          <a:xfrm>
            <a:off x="3713850" y="39829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4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31" name="Google Shape;231;p26"/>
          <p:cNvSpPr/>
          <p:nvPr/>
        </p:nvSpPr>
        <p:spPr>
          <a:xfrm>
            <a:off x="5166700" y="487422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5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7" title="마이페이지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50" y="1329625"/>
            <a:ext cx="7526869" cy="53524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38" name="Google Shape;238;p27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마이</a:t>
                      </a: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SCR-MYPAGE-001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마이페이지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9" name="Google Shape;239;p27"/>
          <p:cNvGraphicFramePr/>
          <p:nvPr/>
        </p:nvGraphicFramePr>
        <p:xfrm>
          <a:off x="8209305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8229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연필 아이콘을 클릭하면 닉네임을 변경할 수 있으며, 가입 시와 동일한 중복 확인 기능이 함께 제공된다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229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이전 채팅 내역이 리스트 형태로 제공되며, 가장 최근 대화가 상단에 위치한다. </a:t>
                      </a:r>
                      <a:br>
                        <a:rPr lang="en-US" sz="1200"/>
                      </a:br>
                      <a:r>
                        <a:rPr lang="en-US" sz="1200"/>
                        <a:t>각 항목에는 페르소나 이름, 메시지 개수, 채팅 시작 시간이 함께 표시된다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229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3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‘이어서 대화하기’ 버튼 클릭 시, 해당 채팅의 히스토리가 그대로 유지된 상태에서 대화를 이어갈 수 있다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229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4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그림 검사 결과는 리스트 형태로 제공되며, 각 항목에는 검사 일자, 제출한 그림, 매칭된 페르소나 정보가 함께 표시된다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229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5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‘자세히 보기’ 버튼 클릭 시, 해당 그림 검사의 상세 결과 페이지로 이동한다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229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6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‘회원탈퇴’ 버튼을 통해 사용자가 원할 때 탈퇴할 수 있다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40" name="Google Shape;240;p27"/>
          <p:cNvSpPr/>
          <p:nvPr/>
        </p:nvSpPr>
        <p:spPr>
          <a:xfrm>
            <a:off x="2397900" y="223037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41" name="Google Shape;241;p27"/>
          <p:cNvSpPr/>
          <p:nvPr/>
        </p:nvSpPr>
        <p:spPr>
          <a:xfrm>
            <a:off x="990000" y="344992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42" name="Google Shape;242;p27"/>
          <p:cNvSpPr/>
          <p:nvPr/>
        </p:nvSpPr>
        <p:spPr>
          <a:xfrm>
            <a:off x="3528975" y="40823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3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43" name="Google Shape;243;p27"/>
          <p:cNvSpPr/>
          <p:nvPr/>
        </p:nvSpPr>
        <p:spPr>
          <a:xfrm>
            <a:off x="4599638" y="310067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4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44" name="Google Shape;244;p27"/>
          <p:cNvSpPr/>
          <p:nvPr/>
        </p:nvSpPr>
        <p:spPr>
          <a:xfrm>
            <a:off x="6599400" y="419537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5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45" name="Google Shape;245;p27"/>
          <p:cNvSpPr/>
          <p:nvPr/>
        </p:nvSpPr>
        <p:spPr>
          <a:xfrm>
            <a:off x="1997100" y="61469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6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8" title="그림검사 상세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952" y="1329795"/>
            <a:ext cx="7559921" cy="537594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2" name="Google Shape;252;p28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마이페이지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SCR-MYPAGE-002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마이페이지/그림검사 결과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3" name="Google Shape;253;p28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62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좌측 상단에 위치한 버튼을 클릭하면 마이페이지로 이동할 수 있다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98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해당 그림 검사의 상세 결과를 확인할 수 있으며, 요약된 검사 결과가 텍스트 형태로 제공된다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199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3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사용자가 그림 검사에 제출한 이미지를 화면에 표시한다. 그림을 클릭하면 확대해서 볼 수 있다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254" name="Google Shape;254;p28"/>
          <p:cNvSpPr/>
          <p:nvPr/>
        </p:nvSpPr>
        <p:spPr>
          <a:xfrm>
            <a:off x="938525" y="17707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55" name="Google Shape;255;p28"/>
          <p:cNvSpPr/>
          <p:nvPr/>
        </p:nvSpPr>
        <p:spPr>
          <a:xfrm>
            <a:off x="1731150" y="311340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56" name="Google Shape;256;p28"/>
          <p:cNvSpPr/>
          <p:nvPr/>
        </p:nvSpPr>
        <p:spPr>
          <a:xfrm>
            <a:off x="3034275" y="465400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3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9" title="그림검사 상세2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223" y="1329625"/>
            <a:ext cx="7411100" cy="5270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3" name="Google Shape;263;p29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마이페이지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SCR-MYPAGE-002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마이페이지/그림검사 결과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4" name="Google Shape;264;p29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782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해당 그림 검사 결과로 도출된 매칭 페르소나를 화면 좌측 상단에 표시한다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971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그림 검사 결과에서 도출된 각 유형별 예측 확률을 게이지 형태로 시각화하여 제공한다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294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3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매칭된 페르소나의 성격 설명과 주요 특징을 텍스트로 제공한다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951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4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매칭된 페르소나와의 대화를 시작할 수 있는 버튼을 제공하며, 버튼 클릭 시 새로운 채팅 세션이 시작된다.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200"/>
                        <a:t>SCR-MYPAGE-001에서 스크롤을 내리면 보이는 화면이다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265" name="Google Shape;265;p29"/>
          <p:cNvSpPr/>
          <p:nvPr/>
        </p:nvSpPr>
        <p:spPr>
          <a:xfrm>
            <a:off x="1628550" y="23896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66" name="Google Shape;266;p29"/>
          <p:cNvSpPr/>
          <p:nvPr/>
        </p:nvSpPr>
        <p:spPr>
          <a:xfrm>
            <a:off x="2029350" y="42624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3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67" name="Google Shape;267;p29"/>
          <p:cNvSpPr/>
          <p:nvPr/>
        </p:nvSpPr>
        <p:spPr>
          <a:xfrm>
            <a:off x="2505075" y="55850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4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68" name="Google Shape;268;p29"/>
          <p:cNvSpPr/>
          <p:nvPr/>
        </p:nvSpPr>
        <p:spPr>
          <a:xfrm>
            <a:off x="6148200" y="24906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4" title="회원가입.jpg"/>
          <p:cNvPicPr preferRelativeResize="0"/>
          <p:nvPr/>
        </p:nvPicPr>
        <p:blipFill rotWithShape="1">
          <a:blip r:embed="rId3">
            <a:alphaModFix/>
          </a:blip>
          <a:srcRect b="0" l="4751" r="4742" t="0"/>
          <a:stretch/>
        </p:blipFill>
        <p:spPr>
          <a:xfrm>
            <a:off x="398375" y="1329625"/>
            <a:ext cx="7382650" cy="53759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9" name="Google Shape;99;p14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로그인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SCR-LOGIN-002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로그인/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닉네임 설정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0" name="Google Shape;100;p14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62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서비스에서 사용할 닉네임을 입력받는다 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98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버튼을 눌러 닉네임의 중복 여부를 확인하고, 중복이 아닐 경우 하단의 완료 버튼을 통해 가입을 완료한다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101" name="Google Shape;101;p14"/>
          <p:cNvSpPr/>
          <p:nvPr/>
        </p:nvSpPr>
        <p:spPr>
          <a:xfrm>
            <a:off x="2398425" y="29150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02" name="Google Shape;102;p14"/>
          <p:cNvSpPr/>
          <p:nvPr/>
        </p:nvSpPr>
        <p:spPr>
          <a:xfrm>
            <a:off x="1849450" y="38071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5" title="Home pag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075" y="1383300"/>
            <a:ext cx="6973672" cy="532227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9" name="Google Shape;109;p15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메인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SCR-MAIN-001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/메인/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배너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0" name="Google Shape;110;p15"/>
          <p:cNvGraphicFramePr/>
          <p:nvPr/>
        </p:nvGraphicFramePr>
        <p:xfrm>
          <a:off x="8209280" y="138331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50"/>
              </a:tblGrid>
              <a:tr h="3916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7413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200"/>
                        <a:t>상단에는 각 페이지로 이동할 수 있는 네비게이션 바가 배치되어 있다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821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메인 화면 중앙에는 서비스의 이름과 함께 주요 내용을 간단히 소개한다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54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3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핵심 서비스인 그림검사로 즉시 이동할 수 있는 버튼으로, 클릭 시 그림검사 화면으로 이동한다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87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309900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111" name="Google Shape;111;p15"/>
          <p:cNvSpPr/>
          <p:nvPr/>
        </p:nvSpPr>
        <p:spPr>
          <a:xfrm>
            <a:off x="1110550" y="43380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3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1405850" y="117740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1222125" y="275772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6" title="Work page.png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337" r="347" t="0"/>
          <a:stretch/>
        </p:blipFill>
        <p:spPr>
          <a:xfrm>
            <a:off x="325241" y="1329636"/>
            <a:ext cx="7552800" cy="5370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0" name="Google Shape;120;p16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메인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SCR-MAIN-002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/메인/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서비스 소개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1" name="Google Shape;121;p16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0244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서비스의 차별성을 강조하는 섹션으로, 기존 심리상담과의 비교를 통해 우리 서비스를 더 자세히 설명한다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SCR-MAIN-001에서 스크롤을 내리면 보이는 화면이다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122" name="Google Shape;122;p16"/>
          <p:cNvSpPr/>
          <p:nvPr/>
        </p:nvSpPr>
        <p:spPr>
          <a:xfrm>
            <a:off x="1512675" y="31572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7" title="그림검사1-2.jpg"/>
          <p:cNvPicPr preferRelativeResize="0"/>
          <p:nvPr/>
        </p:nvPicPr>
        <p:blipFill rotWithShape="1">
          <a:blip r:embed="rId3">
            <a:alphaModFix/>
          </a:blip>
          <a:srcRect b="11538" l="0" r="0" t="4180"/>
          <a:stretch/>
        </p:blipFill>
        <p:spPr>
          <a:xfrm>
            <a:off x="325250" y="1329624"/>
            <a:ext cx="7584804" cy="53759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9" name="Google Shape;129;p17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</a:t>
                      </a: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SCR-DRAW-001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그림검사/그림검사 방법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0" name="Google Shape;130;p17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624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사용자가 HTP 그림검사가 무엇인지 이해할 수 있도록 간단히 소개한다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98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검사 진행 방법을 안내하고, 하단의 ‘그림검사 하러 가기’ 버튼을 통해 검사를 바로 시작할 수 있도록 한다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131" name="Google Shape;131;p17"/>
          <p:cNvSpPr/>
          <p:nvPr/>
        </p:nvSpPr>
        <p:spPr>
          <a:xfrm>
            <a:off x="2720400" y="465400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32" name="Google Shape;132;p17"/>
          <p:cNvSpPr/>
          <p:nvPr/>
        </p:nvSpPr>
        <p:spPr>
          <a:xfrm>
            <a:off x="2720400" y="2459012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8" title="그림검사2-3.jpg"/>
          <p:cNvPicPr preferRelativeResize="0"/>
          <p:nvPr/>
        </p:nvPicPr>
        <p:blipFill rotWithShape="1">
          <a:blip r:embed="rId3">
            <a:alphaModFix/>
          </a:blip>
          <a:srcRect b="11702" l="0" r="0" t="4348"/>
          <a:stretch/>
        </p:blipFill>
        <p:spPr>
          <a:xfrm>
            <a:off x="376807" y="1329625"/>
            <a:ext cx="7539527" cy="53229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9" name="Google Shape;139;p18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</a:t>
                      </a: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SCR-POPUP-001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그림검사/개인정보 동의 팝업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0" name="Google Shape;140;p18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9046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HTP 그림검사 진행 전, 면책 사항 및 개인정보 활용에 대한 동의를 받기 위해 팝업을 띄운다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98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사용자가 개인정보 활용에 동의하고 ‘동의하고 시작하기’ 버튼을 클릭한 경우에만 그림검사 페이지로 이동한다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HTP 그림검사를 기반으로 하였으나, 이는 명백한 ‘간이 검사’임을 명확히 고지할 예정이다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141" name="Google Shape;141;p18"/>
          <p:cNvSpPr/>
          <p:nvPr/>
        </p:nvSpPr>
        <p:spPr>
          <a:xfrm>
            <a:off x="2706700" y="52697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42" name="Google Shape;142;p18"/>
          <p:cNvSpPr/>
          <p:nvPr/>
        </p:nvSpPr>
        <p:spPr>
          <a:xfrm>
            <a:off x="2532550" y="182987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9" title="그림검사3-6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609" y="1329796"/>
            <a:ext cx="7701263" cy="50765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9" name="Google Shape;149;p19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</a:t>
                      </a: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SCR-DRAW-002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그림검사/그림 업로드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0" name="Google Shape;150;p19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14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파일 형식 및 포함되어야 하는 요소 등, 제출할 그림에 대한 전반적인 안내사항을 고지한다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982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사용자가 그림검사용 이미지를 업로드하며, 업로드 가능한 파일 형식은 JPG 또는 PNG로 제한한다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199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3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사용자의 이해를 돕기 위해 그림 예시 이미지를 함께 삽입한다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151" name="Google Shape;151;p19"/>
          <p:cNvSpPr/>
          <p:nvPr/>
        </p:nvSpPr>
        <p:spPr>
          <a:xfrm>
            <a:off x="2651900" y="250257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2651900" y="3671187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2651900" y="47203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3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0" title="스피너.jpg"/>
          <p:cNvPicPr preferRelativeResize="0"/>
          <p:nvPr/>
        </p:nvPicPr>
        <p:blipFill rotWithShape="1">
          <a:blip r:embed="rId3">
            <a:alphaModFix/>
          </a:blip>
          <a:srcRect b="14796" l="20510" r="23436" t="6245"/>
          <a:stretch/>
        </p:blipFill>
        <p:spPr>
          <a:xfrm>
            <a:off x="325250" y="1329625"/>
            <a:ext cx="7654748" cy="50438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0" name="Google Shape;160;p20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SCR-POPUP-002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스피너 팝업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1" name="Google Shape;161;p20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997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그림 분석이 실시간으로 진행되는 동안 스피너를 표시하여 분석 상태를 사용자에게 안내한다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sp>
        <p:nvSpPr>
          <p:cNvPr id="162" name="Google Shape;162;p20"/>
          <p:cNvSpPr/>
          <p:nvPr/>
        </p:nvSpPr>
        <p:spPr>
          <a:xfrm>
            <a:off x="2840625" y="300832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8" name="Google Shape;168;p21"/>
          <p:cNvGraphicFramePr/>
          <p:nvPr/>
        </p:nvGraphicFramePr>
        <p:xfrm>
          <a:off x="325241" y="4357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1925000"/>
                <a:gridCol w="2170925"/>
                <a:gridCol w="1263200"/>
                <a:gridCol w="3232450"/>
                <a:gridCol w="1226425"/>
                <a:gridCol w="156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Page Title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</a:t>
                      </a: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페이지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ID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SCR-DRAW-003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0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2025-07-27</a:t>
                      </a:r>
                      <a:endParaRPr b="0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Screen Path</a:t>
                      </a:r>
                      <a:endParaRPr b="1"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/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그림검사/검사 결과</a:t>
                      </a:r>
                      <a:endParaRPr sz="16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Author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600"/>
                        <a:t>이정민, 조성지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9" name="Google Shape;169;p21"/>
          <p:cNvGraphicFramePr/>
          <p:nvPr/>
        </p:nvGraphicFramePr>
        <p:xfrm>
          <a:off x="8209280" y="132963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{9552E10A-FF91-4C97-8206-84CAC146C363}</a:tableStyleId>
              </a:tblPr>
              <a:tblGrid>
                <a:gridCol w="690925"/>
                <a:gridCol w="2810425"/>
              </a:tblGrid>
              <a:tr h="37820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823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200"/>
                        <a:t>그림 분석 결과를 분류 모델에 입력한 후, 예측 확률이 가장 높은 페르소나의 이름을 화면에 표시한다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69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예측된 확률을 게이지 형태로 시각화하고, 해당 확률 값을 퍼센트(%)로 명시한다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9247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3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/>
                        <a:t>예측 확률이 가장 높은 페르소나 캐릭터를 화면 좌측에 시각적으로 배치한다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24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4</a:t>
                      </a:r>
                      <a:endParaRPr sz="16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‘{페르소나 이름}와 대화하기’ 버튼 클릭 시, 해당 페르소나의 챗봇 화면으로 이동한다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769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Check Point</a:t>
                      </a:r>
                      <a:endParaRPr b="1" sz="18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 hMerge="1"/>
              </a:tr>
              <a:tr h="1264925"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현재 화면에 표시된 캐릭터는 예시이며, 실제 서비스에서는 5가지 유형에 따라 별도로 제작된 캐릭터가 적용될 예정이다. 캐릭터 이름 또한 변경될 수 있다</a:t>
                      </a:r>
                      <a:endParaRPr sz="12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  <p:pic>
        <p:nvPicPr>
          <p:cNvPr id="170" name="Google Shape;170;p21" title="그림검사4.jpg"/>
          <p:cNvPicPr preferRelativeResize="0"/>
          <p:nvPr/>
        </p:nvPicPr>
        <p:blipFill rotWithShape="1">
          <a:blip r:embed="rId3">
            <a:alphaModFix/>
          </a:blip>
          <a:srcRect b="38564" l="0" r="15052" t="4880"/>
          <a:stretch/>
        </p:blipFill>
        <p:spPr>
          <a:xfrm>
            <a:off x="406900" y="1575623"/>
            <a:ext cx="7478551" cy="4414902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/>
          <p:nvPr/>
        </p:nvSpPr>
        <p:spPr>
          <a:xfrm>
            <a:off x="5217250" y="261637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chemeClr val="dk1"/>
                </a:solidFill>
              </a:rPr>
              <a:t>1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72" name="Google Shape;172;p21"/>
          <p:cNvSpPr/>
          <p:nvPr/>
        </p:nvSpPr>
        <p:spPr>
          <a:xfrm>
            <a:off x="5726825" y="321855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2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73" name="Google Shape;173;p21"/>
          <p:cNvSpPr/>
          <p:nvPr/>
        </p:nvSpPr>
        <p:spPr>
          <a:xfrm>
            <a:off x="3502050" y="3572625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3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174" name="Google Shape;174;p21"/>
          <p:cNvSpPr/>
          <p:nvPr/>
        </p:nvSpPr>
        <p:spPr>
          <a:xfrm>
            <a:off x="3398625" y="4859500"/>
            <a:ext cx="400800" cy="4209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4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